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38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itter, David" initials="S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479" autoAdjust="0"/>
  </p:normalViewPr>
  <p:slideViewPr>
    <p:cSldViewPr snapToGrid="0" snapToObjects="1">
      <p:cViewPr varScale="1">
        <p:scale>
          <a:sx n="90" d="100"/>
          <a:sy n="90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F70D215-F42E-D64C-BCF0-05027ED245F7}" type="datetimeFigureOut">
              <a:rPr lang="en-US" smtClean="0">
                <a:latin typeface="Calibri"/>
              </a:rPr>
              <a:t>8/25/2016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4E93C76-F617-C840-B59A-2FB2BFC3C33E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006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"/>
              </a:defRPr>
            </a:lvl1pPr>
          </a:lstStyle>
          <a:p>
            <a:fld id="{E89C83FF-BB12-A04B-8184-A9C70BC40656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"/>
              </a:defRPr>
            </a:lvl1pPr>
          </a:lstStyle>
          <a:p>
            <a:fld id="{11F1C3C0-4216-AB45-BCA3-1484D1E247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13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8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3768-E6D6-F946-84C0-D45BDA7928AB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95700" y="6330952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1034F62-00B0-0E49-BBA0-CC97FDD87B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0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0" i="0">
                <a:solidFill>
                  <a:srgbClr val="C8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 b="0" i="0">
                <a:latin typeface="Calibri"/>
                <a:cs typeface="Calibri"/>
              </a:defRPr>
            </a:lvl1pPr>
            <a:lvl2pPr>
              <a:defRPr sz="1800" b="0" i="0">
                <a:latin typeface="Calibri"/>
                <a:cs typeface="Calibri"/>
              </a:defRPr>
            </a:lvl2pPr>
            <a:lvl3pPr>
              <a:defRPr sz="1800" b="0" i="0">
                <a:latin typeface="Calibri"/>
                <a:cs typeface="Calibri"/>
              </a:defRPr>
            </a:lvl3pPr>
            <a:lvl4pPr>
              <a:defRPr sz="1800" b="0" i="0">
                <a:latin typeface="Calibri"/>
                <a:cs typeface="Calibri"/>
              </a:defRPr>
            </a:lvl4pPr>
            <a:lvl5pPr>
              <a:defRPr sz="1800" b="0" i="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BBC-C897-3041-83A9-6FB42D2ED5C7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1375" y="6318254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1034F62-00B0-0E49-BBA0-CC97FDD87B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7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0" i="0">
                <a:solidFill>
                  <a:srgbClr val="C8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1800" b="0" i="0">
                <a:latin typeface="Calibri"/>
                <a:cs typeface="Calibri"/>
              </a:defRPr>
            </a:lvl1pPr>
            <a:lvl2pPr>
              <a:defRPr sz="1800" b="0" i="0">
                <a:latin typeface="Calibri"/>
                <a:cs typeface="Calibri"/>
              </a:defRPr>
            </a:lvl2pPr>
            <a:lvl3pPr>
              <a:defRPr sz="1800" b="0" i="0">
                <a:latin typeface="Calibri"/>
                <a:cs typeface="Calibri"/>
              </a:defRPr>
            </a:lvl3pPr>
            <a:lvl4pPr>
              <a:defRPr sz="1800" b="0" i="0">
                <a:latin typeface="Calibri"/>
                <a:cs typeface="Calibri"/>
              </a:defRPr>
            </a:lvl4pPr>
            <a:lvl5pPr>
              <a:defRPr sz="1800" b="0" i="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FE1A-6227-024E-B749-7B3A179440D6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14750" y="6330952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1034F62-00B0-0E49-BBA0-CC97FDD87B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0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0" i="0">
                <a:solidFill>
                  <a:srgbClr val="C8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 b="0" i="0">
                <a:latin typeface="Calibri"/>
                <a:cs typeface="Calibri"/>
              </a:defRPr>
            </a:lvl1pPr>
            <a:lvl2pPr>
              <a:defRPr sz="1600" b="0" i="0">
                <a:latin typeface="Calibri"/>
                <a:cs typeface="Calibri"/>
              </a:defRPr>
            </a:lvl2pPr>
            <a:lvl3pPr>
              <a:defRPr sz="1600" b="0" i="0">
                <a:latin typeface="Calibri"/>
                <a:cs typeface="Calibri"/>
              </a:defRPr>
            </a:lvl3pPr>
            <a:lvl4pPr>
              <a:defRPr sz="1600" b="0" i="0">
                <a:latin typeface="Calibri"/>
                <a:cs typeface="Calibri"/>
              </a:defRPr>
            </a:lvl4pPr>
            <a:lvl5pPr>
              <a:defRPr sz="1600" b="0" i="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1600" b="0" i="0">
                <a:latin typeface="Calibri"/>
                <a:cs typeface="Calibri"/>
              </a:defRPr>
            </a:lvl1pPr>
            <a:lvl2pPr>
              <a:defRPr sz="1600" b="0" i="0">
                <a:latin typeface="Calibri"/>
                <a:cs typeface="Calibri"/>
              </a:defRPr>
            </a:lvl2pPr>
            <a:lvl3pPr>
              <a:defRPr sz="1600" b="0" i="0">
                <a:latin typeface="Calibri"/>
                <a:cs typeface="Calibri"/>
              </a:defRPr>
            </a:lvl3pPr>
            <a:lvl4pPr>
              <a:defRPr sz="1600" b="0" i="0">
                <a:latin typeface="Calibri"/>
                <a:cs typeface="Calibri"/>
              </a:defRPr>
            </a:lvl4pPr>
            <a:lvl5pPr>
              <a:defRPr sz="1600" b="0" i="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365F-78CB-3646-B941-712CEAABEB9E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752850" y="6340477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1034F62-00B0-0E49-BBA0-CC97FDD87B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C8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F00-382C-CC44-B6EA-CF4A57EF2C2E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4F62-00B0-0E49-BBA0-CC97FDD87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3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630C-B5FE-7248-96CE-C1813CFFDDF7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4F62-00B0-0E49-BBA0-CC97FDD87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2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19759"/>
            <a:ext cx="3008313" cy="1004848"/>
          </a:xfrm>
        </p:spPr>
        <p:txBody>
          <a:bodyPr anchor="b"/>
          <a:lstStyle>
            <a:lvl1pPr algn="l">
              <a:defRPr sz="2000" b="0" i="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19761"/>
            <a:ext cx="5111750" cy="4606404"/>
          </a:xfrm>
        </p:spPr>
        <p:txBody>
          <a:bodyPr>
            <a:normAutofit/>
          </a:bodyPr>
          <a:lstStyle>
            <a:lvl1pPr>
              <a:defRPr sz="2000" b="0" i="0">
                <a:latin typeface="Calibri"/>
                <a:cs typeface="Calibri"/>
              </a:defRPr>
            </a:lvl1pPr>
            <a:lvl2pPr>
              <a:defRPr sz="2000" b="0" i="0">
                <a:latin typeface="Calibri"/>
                <a:cs typeface="Calibri"/>
              </a:defRPr>
            </a:lvl2pPr>
            <a:lvl3pPr>
              <a:defRPr sz="2000" b="0" i="0">
                <a:latin typeface="Calibri"/>
                <a:cs typeface="Calibri"/>
              </a:defRPr>
            </a:lvl3pPr>
            <a:lvl4pPr>
              <a:defRPr sz="2000" b="0" i="0">
                <a:latin typeface="Calibri"/>
                <a:cs typeface="Calibri"/>
              </a:defRPr>
            </a:lvl4pPr>
            <a:lvl5pPr>
              <a:defRPr sz="2000" b="0" i="0">
                <a:latin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588449"/>
            <a:ext cx="3008313" cy="3537715"/>
          </a:xfrm>
        </p:spPr>
        <p:txBody>
          <a:bodyPr/>
          <a:lstStyle>
            <a:lvl1pPr marL="0" indent="0">
              <a:buNone/>
              <a:defRPr sz="1400" b="0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F9D1-AD24-1D40-8DFC-94ED0F77B01F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4F62-00B0-0E49-BBA0-CC97FDD87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4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A245-DDAC-4147-8C4B-0B923B93291E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4F62-00B0-0E49-BBA0-CC97FDD87B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C8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800" b="0" i="0">
                <a:latin typeface="Calibri"/>
                <a:cs typeface="Calibri"/>
              </a:defRPr>
            </a:lvl1pPr>
            <a:lvl2pPr>
              <a:defRPr sz="1800" b="0" i="0">
                <a:latin typeface="Calibri"/>
                <a:cs typeface="Calibri"/>
              </a:defRPr>
            </a:lvl2pPr>
            <a:lvl3pPr>
              <a:defRPr sz="1800" b="0" i="0">
                <a:latin typeface="Calibri"/>
                <a:cs typeface="Calibri"/>
              </a:defRPr>
            </a:lvl3pPr>
            <a:lvl4pPr>
              <a:defRPr sz="1800" b="0" i="0">
                <a:latin typeface="Calibri"/>
                <a:cs typeface="Calibri"/>
              </a:defRPr>
            </a:lvl4pPr>
            <a:lvl5pPr>
              <a:defRPr sz="1800" b="0" i="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70A9-64D2-9244-AF2E-002550FBE3A8}" type="datetime1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4F62-00B0-0E49-BBA0-CC97FDD87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6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5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ArumSans Bold"/>
                <a:ea typeface="+mj-ea"/>
                <a:cs typeface="ArumSans Bold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umSans Regular"/>
                <a:ea typeface="+mn-ea"/>
                <a:cs typeface="ArumSans Regular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umSans Regular"/>
                <a:ea typeface="+mn-ea"/>
                <a:cs typeface="ArumSans Regular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umSans Regular"/>
                <a:ea typeface="+mn-ea"/>
                <a:cs typeface="ArumSans Regular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umSans Regular"/>
                <a:ea typeface="+mn-ea"/>
                <a:cs typeface="ArumSans Regular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umSans Regular"/>
                <a:ea typeface="+mn-ea"/>
                <a:cs typeface="ArumSans Regular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8260AF00-6681-2B4B-A8D1-A8ED66DFE926}" type="datetime1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B1034F62-00B0-0E49-BBA0-CC97FDD87B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iamond cube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401" y="0"/>
            <a:ext cx="1867198" cy="19504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1074571" y="975240"/>
            <a:ext cx="7200958" cy="0"/>
          </a:xfrm>
          <a:prstGeom prst="line">
            <a:avLst/>
          </a:prstGeom>
          <a:ln w="952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68465" y="871194"/>
            <a:ext cx="211658" cy="211659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pic>
        <p:nvPicPr>
          <p:cNvPr id="11" name="Picture 10" descr="DRC CTB_LockupInterimLogo from AI 50percent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4" y="6149976"/>
            <a:ext cx="208788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charset="2"/>
        <a:buChar char="§"/>
        <a:tabLst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45720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charset="2"/>
        <a:buChar char="§"/>
        <a:tabLst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2001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charset="2"/>
        <a:buChar char="§"/>
        <a:tabLst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573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1145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9aSAu8mIlWXR0tWQkdlTml1ZGM/edit?invite=CNm78PoF&amp;pli=1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gdavis@datarecognitioncorp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457200" y="2209801"/>
            <a:ext cx="8382000" cy="1103313"/>
          </a:xfrm>
        </p:spPr>
        <p:txBody>
          <a:bodyPr/>
          <a:lstStyle/>
          <a:p>
            <a:pPr eaLnBrk="1" hangingPunct="1"/>
            <a:br>
              <a:rPr lang="en-US" sz="3200" dirty="0"/>
            </a:br>
            <a:r>
              <a:rPr lang="en-US" sz="3200" b="1" dirty="0"/>
              <a:t>Introducing </a:t>
            </a:r>
            <a:r>
              <a:rPr lang="en-US" sz="3200" b="1" i="1" dirty="0"/>
              <a:t>pre</a:t>
            </a:r>
            <a:r>
              <a:rPr lang="en-US" sz="3200" b="1" dirty="0"/>
              <a:t>LAS 2000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34696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404040"/>
              </a:solidFill>
            </a:endParaRPr>
          </a:p>
          <a:p>
            <a:pPr eaLnBrk="1" hangingPunct="1"/>
            <a:endParaRPr lang="en-US" dirty="0">
              <a:solidFill>
                <a:srgbClr val="404040"/>
              </a:solidFill>
            </a:endParaRPr>
          </a:p>
          <a:p>
            <a:pPr eaLnBrk="1" hangingPunct="1"/>
            <a:r>
              <a:rPr lang="en-US" b="1" dirty="0">
                <a:solidFill>
                  <a:srgbClr val="404040"/>
                </a:solidFill>
              </a:rPr>
              <a:t>Gina Davis</a:t>
            </a:r>
          </a:p>
          <a:p>
            <a:pPr eaLnBrk="1" hangingPunct="1"/>
            <a:r>
              <a:rPr lang="en-US" b="1" dirty="0">
                <a:solidFill>
                  <a:srgbClr val="404040"/>
                </a:solidFill>
              </a:rPr>
              <a:t>Assessment Consultant</a:t>
            </a:r>
          </a:p>
          <a:p>
            <a:pPr eaLnBrk="1" hangingPunct="1"/>
            <a:r>
              <a:rPr lang="en-US" b="1" dirty="0">
                <a:solidFill>
                  <a:srgbClr val="404040"/>
                </a:solidFill>
              </a:rPr>
              <a:t>gdavis@datarecognitioncorp.com</a:t>
            </a:r>
          </a:p>
          <a:p>
            <a:pPr eaLnBrk="1" hangingPunct="1"/>
            <a:r>
              <a:rPr lang="en-US" b="1" dirty="0">
                <a:solidFill>
                  <a:srgbClr val="404040"/>
                </a:solidFill>
              </a:rPr>
              <a:t>210.861.7445</a:t>
            </a:r>
          </a:p>
          <a:p>
            <a:pPr eaLnBrk="1" hangingPunct="1"/>
            <a:endParaRPr lang="en-US" b="1" dirty="0">
              <a:solidFill>
                <a:srgbClr val="40404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8431" y="100772"/>
            <a:ext cx="1979918" cy="762918"/>
            <a:chOff x="118431" y="100772"/>
            <a:chExt cx="1979918" cy="7629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preLAS front cover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19523"/>
            <a:ext cx="4267200" cy="51435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867400" y="2667001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038600" y="4284643"/>
            <a:ext cx="1676400" cy="15621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438400" y="3751243"/>
            <a:ext cx="16002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2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17505"/>
            <a:ext cx="6553200" cy="4419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00200" y="2179505"/>
            <a:ext cx="1524000" cy="27432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95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0" y="1162817"/>
            <a:ext cx="9144000" cy="705980"/>
          </a:xfrm>
        </p:spPr>
        <p:txBody>
          <a:bodyPr/>
          <a:lstStyle/>
          <a:p>
            <a:r>
              <a:rPr lang="en-US" sz="2800" b="1" dirty="0">
                <a:solidFill>
                  <a:srgbClr val="C80000"/>
                </a:solidFill>
              </a:rPr>
              <a:t>Test Administration</a:t>
            </a:r>
          </a:p>
        </p:txBody>
      </p:sp>
      <p:pic>
        <p:nvPicPr>
          <p:cNvPr id="2150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013581"/>
            <a:ext cx="6065838" cy="3394075"/>
          </a:xfrm>
        </p:spPr>
      </p:pic>
      <p:sp>
        <p:nvSpPr>
          <p:cNvPr id="2" name="Rectangle 1"/>
          <p:cNvSpPr/>
          <p:nvPr/>
        </p:nvSpPr>
        <p:spPr>
          <a:xfrm>
            <a:off x="5943600" y="5407655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Student Testing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71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0" y="1079484"/>
            <a:ext cx="9144000" cy="857250"/>
          </a:xfrm>
        </p:spPr>
        <p:txBody>
          <a:bodyPr/>
          <a:lstStyle/>
          <a:p>
            <a:pPr algn="l"/>
            <a:r>
              <a:rPr lang="en-US" sz="2000" b="1" i="1" dirty="0">
                <a:solidFill>
                  <a:srgbClr val="C80000"/>
                </a:solidFill>
              </a:rPr>
              <a:t>                                    pre</a:t>
            </a:r>
            <a:r>
              <a:rPr lang="en-US" sz="2000" b="1" dirty="0">
                <a:solidFill>
                  <a:srgbClr val="C80000"/>
                </a:solidFill>
              </a:rPr>
              <a:t>LAS 2000 Components</a:t>
            </a:r>
          </a:p>
        </p:txBody>
      </p:sp>
      <p:pic>
        <p:nvPicPr>
          <p:cNvPr id="1741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6000" contrast="32000"/>
          </a:blip>
          <a:srcRect/>
          <a:stretch>
            <a:fillRect/>
          </a:stretch>
        </p:blipFill>
        <p:spPr>
          <a:xfrm>
            <a:off x="590321" y="1888474"/>
            <a:ext cx="6019800" cy="43434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799244" y="3756944"/>
            <a:ext cx="16947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Descriptions found on page 2 in the Examiner’s Manual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00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495800" y="1844405"/>
            <a:ext cx="4394812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80000"/>
                </a:solidFill>
                <a:latin typeface="ArumSans Rg" pitchFamily="34" charset="0"/>
              </a:rPr>
              <a:t>0 = </a:t>
            </a:r>
            <a:r>
              <a:rPr lang="en-US" dirty="0">
                <a:latin typeface="ArumSans Rg" pitchFamily="34" charset="0"/>
              </a:rPr>
              <a:t>NR, I don’t know, Response in another language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80000"/>
                </a:solidFill>
                <a:latin typeface="ArumSans Rg" pitchFamily="34" charset="0"/>
              </a:rPr>
              <a:t>1 = </a:t>
            </a:r>
            <a:r>
              <a:rPr lang="en-US" dirty="0">
                <a:latin typeface="ArumSans Rg" pitchFamily="34" charset="0"/>
              </a:rPr>
              <a:t>Isolated words, fragments, no sentence structure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80000"/>
                </a:solidFill>
                <a:latin typeface="ArumSans Rg" pitchFamily="34" charset="0"/>
              </a:rPr>
              <a:t>2 = </a:t>
            </a:r>
            <a:r>
              <a:rPr lang="en-US" dirty="0">
                <a:latin typeface="ArumSans Rg" pitchFamily="34" charset="0"/>
              </a:rPr>
              <a:t>at least one sentence appears, phrases, fragments, no story line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80000"/>
                </a:solidFill>
                <a:latin typeface="ArumSans Rg" pitchFamily="34" charset="0"/>
              </a:rPr>
              <a:t>3 = </a:t>
            </a:r>
            <a:r>
              <a:rPr lang="en-US" dirty="0">
                <a:latin typeface="ArumSans Rg" pitchFamily="34" charset="0"/>
              </a:rPr>
              <a:t>story line, with errors in syntax, grammar, </a:t>
            </a:r>
            <a:r>
              <a:rPr lang="en-US" dirty="0" err="1">
                <a:latin typeface="ArumSans Rg" pitchFamily="34" charset="0"/>
              </a:rPr>
              <a:t>etc</a:t>
            </a:r>
            <a:r>
              <a:rPr lang="en-US" dirty="0">
                <a:latin typeface="ArumSans Rg" pitchFamily="34" charset="0"/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80000"/>
                </a:solidFill>
                <a:latin typeface="ArumSans Rg" pitchFamily="34" charset="0"/>
              </a:rPr>
              <a:t>4 = </a:t>
            </a:r>
            <a:r>
              <a:rPr lang="en-US" dirty="0">
                <a:latin typeface="ArumSans Rg" pitchFamily="34" charset="0"/>
              </a:rPr>
              <a:t>recognizable version of a story in coherent fluent sentences, simple word choice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80000"/>
                </a:solidFill>
                <a:latin typeface="ArumSans Rg" pitchFamily="34" charset="0"/>
              </a:rPr>
              <a:t>5 = </a:t>
            </a:r>
            <a:r>
              <a:rPr lang="en-US" dirty="0">
                <a:latin typeface="ArumSans Rg" pitchFamily="34" charset="0"/>
              </a:rPr>
              <a:t>fluent, elaborate, detailed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5741"/>
            <a:ext cx="3886200" cy="48779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0" y="1284903"/>
            <a:ext cx="9144000" cy="705980"/>
          </a:xfrm>
        </p:spPr>
        <p:txBody>
          <a:bodyPr/>
          <a:lstStyle/>
          <a:p>
            <a:r>
              <a:rPr lang="en-US" sz="2400" b="1" dirty="0">
                <a:solidFill>
                  <a:srgbClr val="C80000"/>
                </a:solidFill>
              </a:rPr>
              <a:t>Scoring </a:t>
            </a:r>
            <a:r>
              <a:rPr lang="en-US" sz="2400" b="1" i="1" dirty="0">
                <a:solidFill>
                  <a:srgbClr val="C80000"/>
                </a:solidFill>
              </a:rPr>
              <a:t>pre</a:t>
            </a:r>
            <a:r>
              <a:rPr lang="en-US" sz="2400" b="1" dirty="0">
                <a:solidFill>
                  <a:srgbClr val="C80000"/>
                </a:solidFill>
              </a:rPr>
              <a:t>LAS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2054464"/>
            <a:ext cx="8739130" cy="4525963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ArumSans Rg" pitchFamily="34" charset="0"/>
              </a:rPr>
              <a:t>Parts 1-4 are scored using a number correct recorded the bottom of each subtest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ArumSans Rg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ArumSans Rg" pitchFamily="34" charset="0"/>
              </a:rPr>
              <a:t>Part 5 is scored using the rubric found on page 26 of the Examiner’s Manual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ArumSans Rg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ArumSans Rg" pitchFamily="34" charset="0"/>
              </a:rPr>
              <a:t>Scores are tabulated on the front of the student answer sheet 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ArumSans Rg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ArumSans Rg" pitchFamily="34" charset="0"/>
              </a:rPr>
              <a:t>Proficiency Level and Total Score reporting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1430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857250"/>
          </a:xfrm>
        </p:spPr>
        <p:txBody>
          <a:bodyPr/>
          <a:lstStyle/>
          <a:p>
            <a:pPr algn="ctr"/>
            <a:r>
              <a:rPr lang="en-US" sz="2400" b="1" i="1" dirty="0"/>
              <a:t>pre</a:t>
            </a:r>
            <a:r>
              <a:rPr lang="en-US" sz="2400" b="1" dirty="0"/>
              <a:t>LAS Scoring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54CEE-771E-4542-BEE4-1FCAA73BCB2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11" y="1771650"/>
            <a:ext cx="3963811" cy="4038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98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0" y="1146627"/>
            <a:ext cx="9144000" cy="705980"/>
          </a:xfrm>
        </p:spPr>
        <p:txBody>
          <a:bodyPr/>
          <a:lstStyle/>
          <a:p>
            <a:r>
              <a:rPr lang="en-US" sz="2400" b="1" dirty="0">
                <a:solidFill>
                  <a:srgbClr val="C80000"/>
                </a:solidFill>
              </a:rPr>
              <a:t>Pre-Literacy Component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253388" y="1981201"/>
            <a:ext cx="8405870" cy="3394075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ArumSans Rg" pitchFamily="34" charset="0"/>
              </a:rPr>
              <a:t>Pre–literacy skills are assessed with a fun board game that is designed to capture receptive and expressive language skills in action.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latin typeface="ArumSans Rg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ArumSans Rg" pitchFamily="34" charset="0"/>
              </a:rPr>
              <a:t>As the teacher helps the student move around the board, these skills are assessed: 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umSans Rg" pitchFamily="34" charset="0"/>
              </a:rPr>
              <a:t>Upper and lowercase letter recognition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umSans Rg" pitchFamily="34" charset="0"/>
              </a:rPr>
              <a:t>Number recognition and concepts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umSans Rg" pitchFamily="34" charset="0"/>
              </a:rPr>
              <a:t>Color recognition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umSans Rg" pitchFamily="34" charset="0"/>
              </a:rPr>
              <a:t>Shapes and spatial relationships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umSans Rg" pitchFamily="34" charset="0"/>
              </a:rPr>
              <a:t>Reading two– and three–letter sight words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umSans Rg" pitchFamily="34" charset="0"/>
              </a:rPr>
              <a:t>Writing name, age, and two– and three–letter sight words.</a:t>
            </a:r>
          </a:p>
          <a:p>
            <a:pPr>
              <a:lnSpc>
                <a:spcPct val="90000"/>
              </a:lnSpc>
              <a:buNone/>
            </a:pP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80000"/>
                </a:solidFill>
              </a:rPr>
              <a:t>Thank you!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118432" y="2323733"/>
            <a:ext cx="5215568" cy="3124200"/>
          </a:xfrm>
        </p:spPr>
        <p:txBody>
          <a:bodyPr/>
          <a:lstStyle/>
          <a:p>
            <a:pPr marL="533400" algn="ctr">
              <a:spcBef>
                <a:spcPts val="0"/>
              </a:spcBef>
              <a:buNone/>
            </a:pPr>
            <a:r>
              <a:rPr lang="en-US" sz="2800" b="1" dirty="0">
                <a:latin typeface="ArumSans Rg" pitchFamily="34" charset="0"/>
              </a:rPr>
              <a:t>Questions?</a:t>
            </a:r>
          </a:p>
          <a:p>
            <a:pPr marL="533400" algn="ctr">
              <a:spcBef>
                <a:spcPts val="0"/>
              </a:spcBef>
              <a:buNone/>
            </a:pPr>
            <a:endParaRPr lang="en-US" sz="2800" b="1" dirty="0">
              <a:latin typeface="ArumSans Rg" pitchFamily="34" charset="0"/>
            </a:endParaRPr>
          </a:p>
          <a:p>
            <a:pPr marL="533400" algn="ctr">
              <a:spcBef>
                <a:spcPts val="0"/>
              </a:spcBef>
              <a:buNone/>
            </a:pPr>
            <a:r>
              <a:rPr lang="en-US" sz="2800" b="1" dirty="0">
                <a:latin typeface="ArumSans Rg" pitchFamily="34" charset="0"/>
              </a:rPr>
              <a:t>Contact me:</a:t>
            </a:r>
          </a:p>
          <a:p>
            <a:pPr marL="533400" algn="ctr">
              <a:spcBef>
                <a:spcPts val="0"/>
              </a:spcBef>
              <a:buNone/>
            </a:pPr>
            <a:endParaRPr lang="en-US" sz="2800" b="1" dirty="0">
              <a:latin typeface="ArumSans Rg" pitchFamily="34" charset="0"/>
            </a:endParaRPr>
          </a:p>
          <a:p>
            <a:pPr marL="533400" algn="ctr">
              <a:spcBef>
                <a:spcPts val="0"/>
              </a:spcBef>
              <a:buNone/>
            </a:pPr>
            <a:r>
              <a:rPr lang="en-US" sz="2400" b="1" dirty="0">
                <a:latin typeface="ArumSans Rg" pitchFamily="34" charset="0"/>
              </a:rPr>
              <a:t>Gina Davis</a:t>
            </a:r>
          </a:p>
          <a:p>
            <a:pPr marL="533400" algn="ctr">
              <a:spcBef>
                <a:spcPts val="0"/>
              </a:spcBef>
              <a:buNone/>
            </a:pPr>
            <a:r>
              <a:rPr lang="en-US" sz="2400" b="1" dirty="0">
                <a:latin typeface="ArumSans Rg" pitchFamily="34" charset="0"/>
                <a:hlinkClick r:id="rId2"/>
              </a:rPr>
              <a:t>gdavis@datarecognitioncorp.com</a:t>
            </a:r>
            <a:endParaRPr lang="en-US" sz="2400" b="1" dirty="0">
              <a:latin typeface="ArumSans Rg" pitchFamily="34" charset="0"/>
            </a:endParaRPr>
          </a:p>
          <a:p>
            <a:pPr marL="533400" algn="ctr">
              <a:spcBef>
                <a:spcPts val="0"/>
              </a:spcBef>
              <a:buNone/>
            </a:pPr>
            <a:r>
              <a:rPr lang="en-US" sz="2400" b="1" dirty="0">
                <a:latin typeface="ArumSans Rg" pitchFamily="34" charset="0"/>
              </a:rPr>
              <a:t>210.861.7445</a:t>
            </a:r>
            <a:endParaRPr lang="en-US" sz="2400" b="1" dirty="0"/>
          </a:p>
          <a:p>
            <a:pPr marL="533400" indent="-533400">
              <a:lnSpc>
                <a:spcPct val="90000"/>
              </a:lnSpc>
            </a:pPr>
            <a:endParaRPr lang="en-US" sz="2000" dirty="0"/>
          </a:p>
          <a:p>
            <a:pPr marL="533400" indent="-533400">
              <a:lnSpc>
                <a:spcPct val="90000"/>
              </a:lnSpc>
            </a:pPr>
            <a:endParaRPr lang="en-US" sz="2000" dirty="0"/>
          </a:p>
          <a:p>
            <a:pPr marL="533400" indent="-533400">
              <a:lnSpc>
                <a:spcPct val="90000"/>
              </a:lnSpc>
            </a:pPr>
            <a:endParaRPr lang="en-US" sz="2000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000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/>
          </a:p>
        </p:txBody>
      </p:sp>
      <p:pic>
        <p:nvPicPr>
          <p:cNvPr id="6" name="Picture 3" descr="DSC06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59330"/>
            <a:ext cx="332994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7620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Agenda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1111785" y="1469834"/>
            <a:ext cx="7624590" cy="3470275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None/>
            </a:pPr>
            <a:endParaRPr lang="en-US" sz="2400" dirty="0"/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latin typeface="ArumSans Rg" pitchFamily="34" charset="0"/>
              </a:rPr>
              <a:t>Language Assessment Needs for Early Learners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latin typeface="ArumSans Rg" pitchFamily="34" charset="0"/>
              </a:rPr>
              <a:t>Introduction to </a:t>
            </a:r>
            <a:r>
              <a:rPr lang="en-US" sz="2400" i="1" dirty="0">
                <a:latin typeface="ArumSans Rg" pitchFamily="34" charset="0"/>
              </a:rPr>
              <a:t>pre</a:t>
            </a:r>
            <a:r>
              <a:rPr lang="en-US" sz="2400" dirty="0">
                <a:latin typeface="ArumSans Rg" pitchFamily="34" charset="0"/>
              </a:rPr>
              <a:t>LAS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latin typeface="ArumSans Rg" pitchFamily="34" charset="0"/>
              </a:rPr>
              <a:t>Materials Overview - Kit Contents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latin typeface="ArumSans Rg" pitchFamily="34" charset="0"/>
              </a:rPr>
              <a:t>Test Overview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latin typeface="ArumSans Rg" pitchFamily="34" charset="0"/>
              </a:rPr>
              <a:t>Test Administration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latin typeface="ArumSans Rg" pitchFamily="34" charset="0"/>
              </a:rPr>
              <a:t>Scoring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latin typeface="ArumSans Rg" pitchFamily="34" charset="0"/>
              </a:rPr>
              <a:t>Pre-Literacy Assessment</a:t>
            </a:r>
          </a:p>
          <a:p>
            <a:pPr>
              <a:lnSpc>
                <a:spcPct val="90000"/>
              </a:lnSpc>
              <a:buNone/>
            </a:pPr>
            <a:endParaRPr lang="en-US" sz="2000" dirty="0"/>
          </a:p>
          <a:p>
            <a:pPr marL="533400" indent="-533400">
              <a:lnSpc>
                <a:spcPct val="90000"/>
              </a:lnSpc>
              <a:buNone/>
            </a:pPr>
            <a:endParaRPr lang="en-US" sz="2000" dirty="0"/>
          </a:p>
          <a:p>
            <a:pPr marL="533400" indent="-533400">
              <a:lnSpc>
                <a:spcPct val="90000"/>
              </a:lnSpc>
            </a:pPr>
            <a:endParaRPr lang="en-US" sz="2000" dirty="0"/>
          </a:p>
          <a:p>
            <a:pPr marL="533400" indent="-533400">
              <a:lnSpc>
                <a:spcPct val="90000"/>
              </a:lnSpc>
            </a:pPr>
            <a:endParaRPr lang="en-US" sz="2000" dirty="0"/>
          </a:p>
          <a:p>
            <a:pPr marL="533400" indent="-533400">
              <a:lnSpc>
                <a:spcPct val="90000"/>
              </a:lnSpc>
            </a:pPr>
            <a:endParaRPr lang="en-US" sz="2000" dirty="0"/>
          </a:p>
          <a:p>
            <a:pPr marL="533400" indent="-533400">
              <a:lnSpc>
                <a:spcPct val="90000"/>
              </a:lnSpc>
            </a:pPr>
            <a:endParaRPr lang="en-US" sz="2000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000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8431" y="100772"/>
            <a:ext cx="1979918" cy="762918"/>
            <a:chOff x="118431" y="100772"/>
            <a:chExt cx="1979918" cy="762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0" y="1194175"/>
            <a:ext cx="9143999" cy="685800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2400" b="1" dirty="0">
                <a:solidFill>
                  <a:srgbClr val="C00000"/>
                </a:solidFill>
              </a:rPr>
              <a:t>English Language Proficiency Assessment for Early Learners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118431" y="1977945"/>
            <a:ext cx="8860316" cy="407715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900" dirty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>
                <a:latin typeface="ArumSans Rg" pitchFamily="34" charset="0"/>
              </a:rPr>
              <a:t>The </a:t>
            </a:r>
            <a:r>
              <a:rPr lang="en-US" sz="1900" i="1" dirty="0">
                <a:latin typeface="ArumSans Rg" pitchFamily="34" charset="0"/>
              </a:rPr>
              <a:t>pre</a:t>
            </a:r>
            <a:r>
              <a:rPr lang="en-US" sz="1900" dirty="0">
                <a:latin typeface="ArumSans Rg" pitchFamily="34" charset="0"/>
              </a:rPr>
              <a:t>LAS 2000 proficiency assessment consists of an Oral language component and a Pre-Literacy component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 dirty="0">
              <a:latin typeface="ArumSans Rg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>
                <a:latin typeface="ArumSans Rg" pitchFamily="34" charset="0"/>
              </a:rPr>
              <a:t>May be used to assess students ages 3 to 6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 dirty="0">
              <a:latin typeface="ArumSans Rg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dirty="0">
                <a:latin typeface="ArumSans Rg" pitchFamily="34" charset="0"/>
              </a:rPr>
              <a:t>Test results may be used to: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latin typeface="ArumSans Rg" pitchFamily="34" charset="0"/>
              </a:rPr>
              <a:t>Identify incoming students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latin typeface="ArumSans Rg" pitchFamily="34" charset="0"/>
              </a:rPr>
              <a:t>Place second language learners in appropriate classroom settings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latin typeface="ArumSans Rg" pitchFamily="34" charset="0"/>
              </a:rPr>
              <a:t>Monitor student progress along the stages of language acquisition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latin typeface="ArumSans Rg" pitchFamily="34" charset="0"/>
              </a:rPr>
              <a:t>Report language acquisition/skills in early childhood dual language programs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900" dirty="0">
              <a:latin typeface="ArumSans Rg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900" i="1" dirty="0">
                <a:latin typeface="ArumSans Rg" pitchFamily="34" charset="0"/>
              </a:rPr>
              <a:t>Pre</a:t>
            </a:r>
            <a:r>
              <a:rPr lang="en-US" sz="1900" dirty="0">
                <a:latin typeface="ArumSans Rg" pitchFamily="34" charset="0"/>
              </a:rPr>
              <a:t>LAS provides a standardized language proficiency measure for all students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ArumSans Rg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>
              <a:latin typeface="ArumSans Rg" pitchFamily="34" charset="0"/>
            </a:endParaRPr>
          </a:p>
          <a:p>
            <a:pPr lvl="1">
              <a:lnSpc>
                <a:spcPct val="80000"/>
              </a:lnSpc>
            </a:pPr>
            <a:endParaRPr lang="en-US" sz="1400" dirty="0">
              <a:latin typeface="ArumSans Rg" pitchFamily="34" charset="0"/>
            </a:endParaRPr>
          </a:p>
          <a:p>
            <a:pPr lvl="1">
              <a:lnSpc>
                <a:spcPct val="80000"/>
              </a:lnSpc>
            </a:pPr>
            <a:endParaRPr lang="en-US" sz="1400" dirty="0">
              <a:latin typeface="ArumSans Rg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431" y="100772"/>
            <a:ext cx="1979918" cy="762918"/>
            <a:chOff x="118431" y="100772"/>
            <a:chExt cx="1979918" cy="7629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9144000" cy="85725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Introduction to </a:t>
            </a:r>
            <a:r>
              <a:rPr lang="en-US" sz="2400" b="1" i="1" dirty="0">
                <a:solidFill>
                  <a:srgbClr val="C00000"/>
                </a:solidFill>
              </a:rPr>
              <a:t>pre</a:t>
            </a:r>
            <a:r>
              <a:rPr lang="en-US" sz="2400" b="1" dirty="0">
                <a:solidFill>
                  <a:srgbClr val="C00000"/>
                </a:solidFill>
              </a:rPr>
              <a:t>LAS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62000" y="1716794"/>
            <a:ext cx="8073528" cy="437553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ArumSans Rg" pitchFamily="34" charset="0"/>
              </a:rPr>
              <a:t>There are 5 subtest components utilized to report Oral language scores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latin typeface="ArumSans Rg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ArumSans Rg" pitchFamily="34" charset="0"/>
              </a:rPr>
              <a:t>Included Pre-Literacy component (separate score for students)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latin typeface="ArumSans Rg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ArumSans Rg" pitchFamily="34" charset="0"/>
              </a:rPr>
              <a:t>Individually administered - approximately 15 minutes per student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latin typeface="ArumSans Rg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ArumSans Rg" pitchFamily="34" charset="0"/>
              </a:rPr>
              <a:t>Forms Available: 2 in English, 1 form in Spanish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latin typeface="ArumSans Rg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US" sz="1800" i="1" dirty="0">
                <a:latin typeface="ArumSans Rg" pitchFamily="34" charset="0"/>
              </a:rPr>
              <a:t>Pre</a:t>
            </a:r>
            <a:r>
              <a:rPr lang="en-US" sz="1800" dirty="0">
                <a:latin typeface="ArumSans Rg" pitchFamily="34" charset="0"/>
              </a:rPr>
              <a:t>LAS reports five performance levels ranging from levels 1 (non-English Speaker) to level 5 (Fluent English Speaker)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latin typeface="ArumSans Rg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ArumSans Rg" pitchFamily="34" charset="0"/>
              </a:rPr>
              <a:t>Each level is further broken down into total scores, used to measure progress over time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dirty="0">
              <a:latin typeface="ArumSans Rg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ArumSans Rg" pitchFamily="34" charset="0"/>
              </a:rPr>
              <a:t>Student performance profile sheet is included in the </a:t>
            </a:r>
            <a:r>
              <a:rPr lang="en-US" sz="1800" i="1" dirty="0">
                <a:latin typeface="ArumSans Rg" pitchFamily="34" charset="0"/>
              </a:rPr>
              <a:t>pre</a:t>
            </a:r>
            <a:r>
              <a:rPr lang="en-US" sz="1800" dirty="0">
                <a:latin typeface="ArumSans Rg" pitchFamily="34" charset="0"/>
              </a:rPr>
              <a:t>LAS testing kit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ArumSans Rg" pitchFamily="34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ArumSans Rg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8431" y="100772"/>
            <a:ext cx="1979918" cy="762918"/>
            <a:chOff x="118431" y="100772"/>
            <a:chExt cx="1979918" cy="7629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118430" y="1163162"/>
            <a:ext cx="9025569" cy="705980"/>
          </a:xfrm>
        </p:spPr>
        <p:txBody>
          <a:bodyPr/>
          <a:lstStyle/>
          <a:p>
            <a:r>
              <a:rPr lang="en-US" sz="2400" b="1" i="1" dirty="0">
                <a:solidFill>
                  <a:srgbClr val="C00000"/>
                </a:solidFill>
              </a:rPr>
              <a:t>pre</a:t>
            </a:r>
            <a:r>
              <a:rPr lang="en-US" sz="2400" b="1" dirty="0">
                <a:solidFill>
                  <a:srgbClr val="C00000"/>
                </a:solidFill>
              </a:rPr>
              <a:t>LAS Kit Contents</a:t>
            </a:r>
          </a:p>
        </p:txBody>
      </p:sp>
      <p:pic>
        <p:nvPicPr>
          <p:cNvPr id="2150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283684" y="2356010"/>
            <a:ext cx="4420195" cy="2590564"/>
          </a:xfrm>
        </p:spPr>
      </p:pic>
      <p:sp>
        <p:nvSpPr>
          <p:cNvPr id="2" name="TextBox 1"/>
          <p:cNvSpPr txBox="1"/>
          <p:nvPr/>
        </p:nvSpPr>
        <p:spPr>
          <a:xfrm>
            <a:off x="4838700" y="2497130"/>
            <a:ext cx="3798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umSans Rg" pitchFamily="34" charset="0"/>
              </a:rPr>
              <a:t>Kit Contents: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umSans Rg" pitchFamily="34" charset="0"/>
              </a:rPr>
              <a:t>50 Student Answer Sheets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umSans Rg" pitchFamily="34" charset="0"/>
              </a:rPr>
              <a:t>1 CD or Audio Cassette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umSans Rg" pitchFamily="34" charset="0"/>
              </a:rPr>
              <a:t>1 Cue Picture Book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umSans Rg" pitchFamily="34" charset="0"/>
              </a:rPr>
              <a:t>1 Game Board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umSans Rg" pitchFamily="34" charset="0"/>
              </a:rPr>
              <a:t>1 Examiner’s Manual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umSans Rg" pitchFamily="34" charset="0"/>
              </a:rPr>
              <a:t>1 Quick Reference Guide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8431" y="100772"/>
            <a:ext cx="1979918" cy="762918"/>
            <a:chOff x="118431" y="100772"/>
            <a:chExt cx="1979918" cy="762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0" y="1027962"/>
            <a:ext cx="9144000" cy="857250"/>
          </a:xfrm>
        </p:spPr>
        <p:txBody>
          <a:bodyPr/>
          <a:lstStyle/>
          <a:p>
            <a:r>
              <a:rPr lang="en-US" sz="2000" b="1" i="1" dirty="0">
                <a:solidFill>
                  <a:srgbClr val="C80000"/>
                </a:solidFill>
              </a:rPr>
              <a:t>pre</a:t>
            </a:r>
            <a:r>
              <a:rPr lang="en-US" sz="2000" b="1" dirty="0">
                <a:solidFill>
                  <a:srgbClr val="C80000"/>
                </a:solidFill>
              </a:rPr>
              <a:t>LAS 2000 Components – Oral language</a:t>
            </a:r>
          </a:p>
        </p:txBody>
      </p:sp>
      <p:pic>
        <p:nvPicPr>
          <p:cNvPr id="1741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-6000" contrast="32000"/>
          </a:blip>
          <a:srcRect/>
          <a:stretch>
            <a:fillRect/>
          </a:stretch>
        </p:blipFill>
        <p:spPr>
          <a:xfrm>
            <a:off x="1295400" y="1866442"/>
            <a:ext cx="6019800" cy="4343400"/>
          </a:xfrm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391400" y="3483360"/>
            <a:ext cx="1466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Descriptions found on page 2 in the Examiner’s Manual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8431" y="89760"/>
            <a:ext cx="1979918" cy="762918"/>
            <a:chOff x="118431" y="100772"/>
            <a:chExt cx="1979918" cy="7629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489849" y="2423711"/>
            <a:ext cx="5638064" cy="308472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99028" y="2829498"/>
            <a:ext cx="5638064" cy="51963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97190" y="3389520"/>
            <a:ext cx="5638064" cy="903894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97190" y="4381038"/>
            <a:ext cx="5638064" cy="519630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95352" y="5007162"/>
            <a:ext cx="5638064" cy="986014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857250"/>
          </a:xfrm>
        </p:spPr>
        <p:txBody>
          <a:bodyPr/>
          <a:lstStyle/>
          <a:p>
            <a:r>
              <a:rPr lang="en-US" sz="2400" b="1" i="1" dirty="0">
                <a:solidFill>
                  <a:srgbClr val="C00000"/>
                </a:solidFill>
              </a:rPr>
              <a:t>pre</a:t>
            </a:r>
            <a:r>
              <a:rPr lang="en-US" sz="2400" b="1" dirty="0">
                <a:solidFill>
                  <a:srgbClr val="C00000"/>
                </a:solidFill>
              </a:rPr>
              <a:t>LAS Subtest Descriptions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42412"/>
            <a:ext cx="8229600" cy="33940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ArumSans Rg" pitchFamily="34" charset="0"/>
              </a:rPr>
              <a:t>Simon Says: </a:t>
            </a:r>
            <a:r>
              <a:rPr lang="en-US" sz="1800" dirty="0">
                <a:latin typeface="ArumSans Rg" pitchFamily="34" charset="0"/>
              </a:rPr>
              <a:t>this section tests receptive language, listening comprehension, following directions, and total physical response (TPR). This section utilizes simple directives typically encountered in early kindergarten classrooms. 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ArumSans Rg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ArumSans Rg" pitchFamily="34" charset="0"/>
              </a:rPr>
              <a:t>Art Show: </a:t>
            </a:r>
            <a:r>
              <a:rPr lang="en-US" sz="1800" dirty="0">
                <a:latin typeface="ArumSans Rg" pitchFamily="34" charset="0"/>
              </a:rPr>
              <a:t>this section assesses expressive language and utilizes graphic stimuli to elicit labels for a number of concrete nouns. The lexical items assessed in this subtest include concrete nouns and single-word responses. This section of the test shows a student’s ability to produce oral vocabulary  and verb phrases at appropriate levels of development.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0" y="1066800"/>
            <a:ext cx="9144000" cy="857250"/>
          </a:xfrm>
        </p:spPr>
        <p:txBody>
          <a:bodyPr/>
          <a:lstStyle/>
          <a:p>
            <a:r>
              <a:rPr lang="en-US" sz="2400" b="1" i="1" dirty="0">
                <a:solidFill>
                  <a:srgbClr val="C80000"/>
                </a:solidFill>
              </a:rPr>
              <a:t>pre</a:t>
            </a:r>
            <a:r>
              <a:rPr lang="en-US" sz="2400" b="1" dirty="0">
                <a:solidFill>
                  <a:srgbClr val="C80000"/>
                </a:solidFill>
              </a:rPr>
              <a:t>LAS Subtest Descriptions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99890" y="1970873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ArumSans Rg" pitchFamily="34" charset="0"/>
              </a:rPr>
              <a:t>Say What You Hear: </a:t>
            </a:r>
            <a:r>
              <a:rPr lang="en-US" sz="1800" dirty="0">
                <a:latin typeface="ArumSans Rg" pitchFamily="34" charset="0"/>
              </a:rPr>
              <a:t>assesses the student’s receptive and expressive abilities with morphological and syntactical features and focuses on grammatical features. 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ArumSans Rg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ArumSans Rg" pitchFamily="34" charset="0"/>
              </a:rPr>
              <a:t>The Human Body: </a:t>
            </a:r>
            <a:r>
              <a:rPr lang="en-US" sz="1800" dirty="0">
                <a:latin typeface="ArumSans Rg" pitchFamily="34" charset="0"/>
              </a:rPr>
              <a:t>this section of the test asks students to name 10 parts of the human body and focuses on lexicon commonly acquired by native-speaking children. 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ArumSans Rg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>
                <a:latin typeface="ArumSans Rg" pitchFamily="34" charset="0"/>
              </a:rPr>
              <a:t>Let’s Tell Stories: </a:t>
            </a:r>
            <a:r>
              <a:rPr lang="en-US" sz="1800" dirty="0">
                <a:latin typeface="ArumSans Rg" pitchFamily="34" charset="0"/>
              </a:rPr>
              <a:t>assesses expressive language and represents an integrative approach to language testing. Students demonstrate their ability                   to produce complete sentences, retell simple narration with picture cues. 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ArumSans Rg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reLAS front cover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349" y="1319957"/>
            <a:ext cx="4267200" cy="51435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867400" y="2667001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8431" y="67721"/>
            <a:ext cx="1979918" cy="762918"/>
            <a:chOff x="118431" y="100772"/>
            <a:chExt cx="1979918" cy="7629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31" y="100772"/>
              <a:ext cx="762918" cy="76291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81349" y="153075"/>
              <a:ext cx="1217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pre</a:t>
              </a:r>
              <a:r>
                <a:rPr lang="en-US" sz="2800" b="1" dirty="0"/>
                <a:t>LAS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52744</TotalTime>
  <Words>661</Words>
  <Application>Microsoft Office PowerPoint</Application>
  <PresentationFormat>On-screen Show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ArumSans Bold</vt:lpstr>
      <vt:lpstr>ArumSans Regular</vt:lpstr>
      <vt:lpstr>ArumSans Rg</vt:lpstr>
      <vt:lpstr>Calibri</vt:lpstr>
      <vt:lpstr>Courier New</vt:lpstr>
      <vt:lpstr>Wingdings</vt:lpstr>
      <vt:lpstr>Custom Design</vt:lpstr>
      <vt:lpstr> Introducing preLAS 2000</vt:lpstr>
      <vt:lpstr>Agenda</vt:lpstr>
      <vt:lpstr> English Language Proficiency Assessment for Early Learners</vt:lpstr>
      <vt:lpstr>Introduction to preLAS</vt:lpstr>
      <vt:lpstr>preLAS Kit Contents</vt:lpstr>
      <vt:lpstr>preLAS 2000 Components – Oral language</vt:lpstr>
      <vt:lpstr>preLAS Subtest Descriptions</vt:lpstr>
      <vt:lpstr>preLAS Subtest Descriptions</vt:lpstr>
      <vt:lpstr>PowerPoint Presentation</vt:lpstr>
      <vt:lpstr>PowerPoint Presentation</vt:lpstr>
      <vt:lpstr>PowerPoint Presentation</vt:lpstr>
      <vt:lpstr>Test Administration</vt:lpstr>
      <vt:lpstr>                                    preLAS 2000 Components</vt:lpstr>
      <vt:lpstr>PowerPoint Presentation</vt:lpstr>
      <vt:lpstr>Scoring preLAS</vt:lpstr>
      <vt:lpstr>preLAS Scoring</vt:lpstr>
      <vt:lpstr>Pre-Literacy Component</vt:lpstr>
      <vt:lpstr>Thank you!</vt:lpstr>
    </vt:vector>
  </TitlesOfParts>
  <Company>McGraw Hill Properties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MichaelD</dc:creator>
  <cp:lastModifiedBy>Karina E. Zuno-Chapa</cp:lastModifiedBy>
  <cp:revision>268</cp:revision>
  <cp:lastPrinted>2015-11-01T17:07:28Z</cp:lastPrinted>
  <dcterms:created xsi:type="dcterms:W3CDTF">2014-04-01T14:47:16Z</dcterms:created>
  <dcterms:modified xsi:type="dcterms:W3CDTF">2016-08-25T18:51:04Z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4391ac40-ebc2-4b6e-a769-48150884cb3b</vt:lpwstr>
  </property>
  <property fmtid="{D5CDD505-2E9C-101B-9397-08002B2CF9AE}" pid="3" name="Offisync_UniqueId">
    <vt:lpwstr>59768</vt:lpwstr>
  </property>
  <property fmtid="{D5CDD505-2E9C-101B-9397-08002B2CF9AE}" pid="4" name="Offisync_UpdateToken">
    <vt:lpwstr>2</vt:lpwstr>
  </property>
  <property fmtid="{D5CDD505-2E9C-101B-9397-08002B2CF9AE}" pid="5" name="Offisync_IsSaved">
    <vt:lpwstr>False</vt:lpwstr>
  </property>
  <property fmtid="{D5CDD505-2E9C-101B-9397-08002B2CF9AE}" pid="6" name="Offisync_ServerID">
    <vt:lpwstr>5cb2ba24-d51c-4591-b74f-0459e0a9e10c</vt:lpwstr>
  </property>
  <property fmtid="{D5CDD505-2E9C-101B-9397-08002B2CF9AE}" pid="7" name="Jive_LatestUserAccountName">
    <vt:lpwstr>daniel_lewis</vt:lpwstr>
  </property>
  <property fmtid="{D5CDD505-2E9C-101B-9397-08002B2CF9AE}" pid="8" name="Offisync_ProviderName">
    <vt:lpwstr>Jive</vt:lpwstr>
  </property>
  <property fmtid="{D5CDD505-2E9C-101B-9397-08002B2CF9AE}" pid="9" name="Offisync_ProviderInitializationData">
    <vt:lpwstr>https://edge.mheducation.com</vt:lpwstr>
  </property>
  <property fmtid="{D5CDD505-2E9C-101B-9397-08002B2CF9AE}" pid="10" name="Offisync_IsFrozen">
    <vt:lpwstr>False</vt:lpwstr>
  </property>
  <property fmtid="{D5CDD505-2E9C-101B-9397-08002B2CF9AE}" pid="11" name="Jive_ModifiedButNotPublished">
    <vt:lpwstr>True</vt:lpwstr>
  </property>
</Properties>
</file>